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0" r:id="rId2"/>
    <p:sldId id="321" r:id="rId3"/>
    <p:sldId id="336" r:id="rId4"/>
    <p:sldId id="324" r:id="rId5"/>
    <p:sldId id="339" r:id="rId6"/>
    <p:sldId id="337" r:id="rId7"/>
    <p:sldId id="338" r:id="rId8"/>
  </p:sldIdLst>
  <p:sldSz cx="12241213" cy="7200900"/>
  <p:notesSz cx="6858000" cy="9144000"/>
  <p:defaultTextStyle>
    <a:defPPr>
      <a:defRPr lang="en-US"/>
    </a:defPPr>
    <a:lvl1pPr marL="0" algn="l" defTabSz="4742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4237" algn="l" defTabSz="4742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8473" algn="l" defTabSz="4742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2711" algn="l" defTabSz="4742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6947" algn="l" defTabSz="4742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1184" algn="l" defTabSz="4742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45420" algn="l" defTabSz="4742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9658" algn="l" defTabSz="4742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93894" algn="l" defTabSz="4742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29" autoAdjust="0"/>
  </p:normalViewPr>
  <p:slideViewPr>
    <p:cSldViewPr snapToGrid="0">
      <p:cViewPr varScale="1">
        <p:scale>
          <a:sx n="69" d="100"/>
          <a:sy n="69" d="100"/>
        </p:scale>
        <p:origin x="708" y="84"/>
      </p:cViewPr>
      <p:guideLst>
        <p:guide orient="horz" pos="2160"/>
        <p:guide pos="3120"/>
        <p:guide orient="horz" pos="2268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273680"/>
            <a:ext cx="12241213" cy="692722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EA67-DE99-4DF6-AA79-D36F54C6DCEE}" type="datetime1">
              <a:rPr lang="ru-RU" smtClean="0"/>
              <a:pPr/>
              <a:t>03.04.2017</a:t>
            </a:fld>
            <a:endParaRPr lang="ru-RU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4" y="1"/>
            <a:ext cx="12278285" cy="7222710"/>
          </a:xfrm>
          <a:prstGeom prst="rect">
            <a:avLst/>
          </a:prstGeom>
        </p:spPr>
      </p:pic>
      <p:pic>
        <p:nvPicPr>
          <p:cNvPr id="4100" name="Picture 4" descr="C:\Users\davydov\Desktop\ЛОГО_нах_160517_3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37" y="4054105"/>
            <a:ext cx="3084741" cy="24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xn--80aqimeddsbq.xn--p1ai/wp-content/uploads/2011/02/mintrans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76" y="198072"/>
            <a:ext cx="896132" cy="79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2002903" y="1634633"/>
            <a:ext cx="8235417" cy="2034769"/>
          </a:xfrm>
          <a:prstGeom prst="rect">
            <a:avLst/>
          </a:prstGeom>
          <a:noFill/>
        </p:spPr>
        <p:txBody>
          <a:bodyPr wrap="none" lIns="94848" tIns="47425" rIns="94848" bIns="4742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200" b="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Структура</a:t>
            </a:r>
            <a:br>
              <a:rPr lang="ru-RU" sz="4200" b="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4200" b="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Российского университета транспорта </a:t>
            </a:r>
            <a:endParaRPr lang="en-US" sz="4200" b="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4200" b="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sz="4200" b="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МИИТ)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13817" y="1105374"/>
            <a:ext cx="5366042" cy="742107"/>
          </a:xfrm>
          <a:prstGeom prst="rect">
            <a:avLst/>
          </a:prstGeom>
          <a:noFill/>
        </p:spPr>
        <p:txBody>
          <a:bodyPr wrap="none" lIns="94848" tIns="47425" rIns="94848" bIns="4742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100" b="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Министерство транспорта Российской Федерации</a:t>
            </a:r>
          </a:p>
          <a:p>
            <a:pPr algn="ctr"/>
            <a:endParaRPr lang="ru-RU" sz="2100" b="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50074"/>
            <a:ext cx="12241213" cy="582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699" y="612850"/>
            <a:ext cx="10561917" cy="665786"/>
          </a:xfrm>
          <a:prstGeom prst="rect">
            <a:avLst/>
          </a:prstGeom>
        </p:spPr>
        <p:txBody>
          <a:bodyPr lIns="91419" tIns="45709" rIns="91419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2" y="1680215"/>
            <a:ext cx="11017092" cy="4752261"/>
          </a:xfrm>
          <a:prstGeom prst="rect">
            <a:avLst/>
          </a:prstGeom>
        </p:spPr>
        <p:txBody>
          <a:bodyPr vert="eaVert" lIns="91419" tIns="45709" rIns="91419" bIns="4570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8571-8BE3-4155-9CA6-839E670B9B3E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50074"/>
            <a:ext cx="12241213" cy="582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80" y="825089"/>
            <a:ext cx="2754273" cy="5607387"/>
          </a:xfrm>
          <a:prstGeom prst="rect">
            <a:avLst/>
          </a:prstGeom>
        </p:spPr>
        <p:txBody>
          <a:bodyPr vert="eaVert" lIns="91419" tIns="45709" rIns="91419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0" y="288374"/>
            <a:ext cx="8058799" cy="6144101"/>
          </a:xfrm>
          <a:prstGeom prst="rect">
            <a:avLst/>
          </a:prstGeom>
        </p:spPr>
        <p:txBody>
          <a:bodyPr vert="eaVert" lIns="91419" tIns="45709" rIns="91419" bIns="4570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4D4E-6716-4434-8C68-3E15EA73D505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4" y="2236950"/>
            <a:ext cx="10405032" cy="1543526"/>
          </a:xfrm>
          <a:prstGeom prst="rect">
            <a:avLst/>
          </a:prstGeom>
        </p:spPr>
        <p:txBody>
          <a:bodyPr lIns="91419" tIns="45709" rIns="91419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3" y="4080510"/>
            <a:ext cx="8568849" cy="1840230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DAB-8BC5-4520-B262-9F7C4762E2D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158B-0035-4BA4-BAA1-3BB7D1D4F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152402"/>
            <a:ext cx="10922000" cy="806449"/>
          </a:xfrm>
          <a:prstGeom prst="homePlat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1419" tIns="45709" rIns="91419" bIns="45709"/>
          <a:lstStyle>
            <a:lvl1pPr marL="271699" indent="0">
              <a:defRPr b="1">
                <a:effectLst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958851"/>
            <a:ext cx="12241213" cy="573828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rgbClr val="EFF9FF"/>
              </a:gs>
              <a:gs pos="100000">
                <a:schemeClr val="bg1"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spcCol="0"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717" y="1146416"/>
            <a:ext cx="11567785" cy="5856416"/>
          </a:xfrm>
          <a:prstGeom prst="rect">
            <a:avLst/>
          </a:prstGeom>
        </p:spPr>
        <p:txBody>
          <a:bodyPr lIns="91419" tIns="45709" rIns="91419" bIns="45709"/>
          <a:lstStyle>
            <a:lvl1pPr marL="355678" indent="-355678" algn="just">
              <a:buFontTx/>
              <a:buBlip>
                <a:blip r:embed="rId2"/>
              </a:buBlip>
              <a:defRPr sz="2200">
                <a:latin typeface="Arial Narrow" panose="020B0606020202030204" pitchFamily="34" charset="0"/>
              </a:defRPr>
            </a:lvl1pPr>
            <a:lvl2pPr marL="770635" indent="-296398" algn="just">
              <a:buFontTx/>
              <a:buBlip>
                <a:blip r:embed="rId2"/>
              </a:buBlip>
              <a:defRPr sz="2200">
                <a:latin typeface="Arial Narrow" panose="020B0606020202030204" pitchFamily="34" charset="0"/>
              </a:defRPr>
            </a:lvl2pPr>
            <a:lvl3pPr marL="1185592" indent="-237119">
              <a:buFontTx/>
              <a:buBlip>
                <a:blip r:embed="rId2"/>
              </a:buBlip>
              <a:defRPr/>
            </a:lvl3pPr>
            <a:lvl4pPr marL="1659830" indent="-237119">
              <a:buFontTx/>
              <a:buBlip>
                <a:blip r:embed="rId2"/>
              </a:buBlip>
              <a:defRPr/>
            </a:lvl4pPr>
            <a:lvl5pPr marL="2134066" indent="-23711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-20965" y="2"/>
            <a:ext cx="1494167" cy="1083733"/>
          </a:xfrm>
          <a:prstGeom prst="flowChartDelay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4848" tIns="47425" rIns="94848" bIns="47425" rtlCol="0" anchor="ctr">
            <a:normAutofit/>
          </a:bodyPr>
          <a:lstStyle>
            <a:lvl1pPr marL="271761" indent="0" algn="l" defTabSz="94869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Picture 4" descr="D:\RABOTA\МИИТ\2011.09.14_Логотип МИИТ\МИИТ_логотип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340" y="719674"/>
            <a:ext cx="929806" cy="217357"/>
          </a:xfrm>
          <a:prstGeom prst="rect">
            <a:avLst/>
          </a:prstGeom>
          <a:noFill/>
        </p:spPr>
      </p:pic>
      <p:pic>
        <p:nvPicPr>
          <p:cNvPr id="8" name="Picture 2" descr="D:\АРХИВЫ\Архив МИИТ\17 Архив\17 Шаблоны\Рисунок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11806" r="26591" b="10471"/>
          <a:stretch>
            <a:fillRect/>
          </a:stretch>
        </p:blipFill>
        <p:spPr bwMode="auto">
          <a:xfrm>
            <a:off x="272460" y="2771"/>
            <a:ext cx="682747" cy="6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612063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27202" y="6826578"/>
            <a:ext cx="9213319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Московский государственный университет путей сообщения Императора Николая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9136950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r" defTabSz="47434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34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9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03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738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172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607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041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76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979D48-72CE-4ECA-A0F2-2B5D5CB96CA6}" type="slidenum">
              <a:rPr lang="ru-RU" sz="1400" smtClean="0"/>
              <a:pPr/>
              <a:t>‹#›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50074"/>
            <a:ext cx="12241213" cy="582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1" y="4627250"/>
            <a:ext cx="10405032" cy="1430179"/>
          </a:xfrm>
          <a:prstGeom prst="rect">
            <a:avLst/>
          </a:prstGeom>
        </p:spPr>
        <p:txBody>
          <a:bodyPr lIns="91419" tIns="45709" rIns="91419" bIns="45709" anchor="t"/>
          <a:lstStyle>
            <a:lvl1pPr algn="l">
              <a:defRPr sz="4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1" y="3052049"/>
            <a:ext cx="10405032" cy="1575196"/>
          </a:xfrm>
          <a:prstGeom prst="rect">
            <a:avLst/>
          </a:prstGeom>
        </p:spPr>
        <p:txBody>
          <a:bodyPr lIns="91419" tIns="45709" rIns="91419" bIns="45709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42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8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27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96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1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454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196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938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7F06-9EF6-4428-A096-9ACA08488B3A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750074"/>
            <a:ext cx="12241213" cy="582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699" y="612850"/>
            <a:ext cx="10561917" cy="665786"/>
          </a:xfrm>
          <a:prstGeom prst="rect">
            <a:avLst/>
          </a:prstGeom>
        </p:spPr>
        <p:txBody>
          <a:bodyPr lIns="91419" tIns="45709" rIns="91419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2064" y="1680215"/>
            <a:ext cx="5406535" cy="4752261"/>
          </a:xfrm>
          <a:prstGeom prst="rect">
            <a:avLst/>
          </a:prstGeom>
        </p:spPr>
        <p:txBody>
          <a:bodyPr lIns="91419" tIns="45709" rIns="91419" bIns="45709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2619" y="1680215"/>
            <a:ext cx="5406535" cy="4752261"/>
          </a:xfrm>
          <a:prstGeom prst="rect">
            <a:avLst/>
          </a:prstGeom>
        </p:spPr>
        <p:txBody>
          <a:bodyPr lIns="91419" tIns="45709" rIns="91419" bIns="45709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95E-4FAD-464F-915F-E7BD19854999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50074"/>
            <a:ext cx="12241213" cy="582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699" y="612850"/>
            <a:ext cx="10561917" cy="665786"/>
          </a:xfrm>
          <a:prstGeom prst="rect">
            <a:avLst/>
          </a:prstGeom>
        </p:spPr>
        <p:txBody>
          <a:bodyPr lIns="91419" tIns="45709" rIns="91419" bIns="45709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3" y="1611869"/>
            <a:ext cx="5408661" cy="671750"/>
          </a:xfrm>
          <a:prstGeom prst="rect">
            <a:avLst/>
          </a:prstGeom>
        </p:spPr>
        <p:txBody>
          <a:bodyPr lIns="91419" tIns="45709" rIns="91419" bIns="45709" anchor="b"/>
          <a:lstStyle>
            <a:lvl1pPr marL="0" indent="0">
              <a:buNone/>
              <a:defRPr sz="2400" b="1"/>
            </a:lvl1pPr>
            <a:lvl2pPr marL="474237" indent="0">
              <a:buNone/>
              <a:defRPr sz="2100" b="1"/>
            </a:lvl2pPr>
            <a:lvl3pPr marL="948473" indent="0">
              <a:buNone/>
              <a:defRPr sz="1900" b="1"/>
            </a:lvl3pPr>
            <a:lvl4pPr marL="1422711" indent="0">
              <a:buNone/>
              <a:defRPr sz="1700" b="1"/>
            </a:lvl4pPr>
            <a:lvl5pPr marL="1896947" indent="0">
              <a:buNone/>
              <a:defRPr sz="1700" b="1"/>
            </a:lvl5pPr>
            <a:lvl6pPr marL="2371184" indent="0">
              <a:buNone/>
              <a:defRPr sz="1700" b="1"/>
            </a:lvl6pPr>
            <a:lvl7pPr marL="2845420" indent="0">
              <a:buNone/>
              <a:defRPr sz="1700" b="1"/>
            </a:lvl7pPr>
            <a:lvl8pPr marL="3319658" indent="0">
              <a:buNone/>
              <a:defRPr sz="1700" b="1"/>
            </a:lvl8pPr>
            <a:lvl9pPr marL="3793894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3" y="2283619"/>
            <a:ext cx="5408661" cy="4148852"/>
          </a:xfrm>
          <a:prstGeom prst="rect">
            <a:avLst/>
          </a:prstGeom>
        </p:spPr>
        <p:txBody>
          <a:bodyPr lIns="91419" tIns="45709" rIns="91419" bIns="45709"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70" y="1611869"/>
            <a:ext cx="5410786" cy="671750"/>
          </a:xfrm>
          <a:prstGeom prst="rect">
            <a:avLst/>
          </a:prstGeom>
        </p:spPr>
        <p:txBody>
          <a:bodyPr lIns="91419" tIns="45709" rIns="91419" bIns="45709" anchor="b"/>
          <a:lstStyle>
            <a:lvl1pPr marL="0" indent="0">
              <a:buNone/>
              <a:defRPr sz="2400" b="1"/>
            </a:lvl1pPr>
            <a:lvl2pPr marL="474237" indent="0">
              <a:buNone/>
              <a:defRPr sz="2100" b="1"/>
            </a:lvl2pPr>
            <a:lvl3pPr marL="948473" indent="0">
              <a:buNone/>
              <a:defRPr sz="1900" b="1"/>
            </a:lvl3pPr>
            <a:lvl4pPr marL="1422711" indent="0">
              <a:buNone/>
              <a:defRPr sz="1700" b="1"/>
            </a:lvl4pPr>
            <a:lvl5pPr marL="1896947" indent="0">
              <a:buNone/>
              <a:defRPr sz="1700" b="1"/>
            </a:lvl5pPr>
            <a:lvl6pPr marL="2371184" indent="0">
              <a:buNone/>
              <a:defRPr sz="1700" b="1"/>
            </a:lvl6pPr>
            <a:lvl7pPr marL="2845420" indent="0">
              <a:buNone/>
              <a:defRPr sz="1700" b="1"/>
            </a:lvl7pPr>
            <a:lvl8pPr marL="3319658" indent="0">
              <a:buNone/>
              <a:defRPr sz="1700" b="1"/>
            </a:lvl8pPr>
            <a:lvl9pPr marL="3793894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8370" y="2283619"/>
            <a:ext cx="5410786" cy="4148852"/>
          </a:xfrm>
          <a:prstGeom prst="rect">
            <a:avLst/>
          </a:prstGeom>
        </p:spPr>
        <p:txBody>
          <a:bodyPr lIns="91419" tIns="45709" rIns="91419" bIns="45709"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9EB1-7B99-4F35-8A6E-D24129142263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50074"/>
            <a:ext cx="12241213" cy="582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699" y="612850"/>
            <a:ext cx="10561917" cy="665786"/>
          </a:xfrm>
          <a:prstGeom prst="rect">
            <a:avLst/>
          </a:prstGeom>
        </p:spPr>
        <p:txBody>
          <a:bodyPr lIns="91419" tIns="45709" rIns="91419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AD6C-5388-478D-A30D-5D96FAD6C848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750074"/>
            <a:ext cx="12241213" cy="582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CC50-3CDB-4B2A-9680-D442E2115B6D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50074"/>
            <a:ext cx="12241213" cy="582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3" y="286702"/>
            <a:ext cx="4027275" cy="1220153"/>
          </a:xfrm>
          <a:prstGeom prst="rect">
            <a:avLst/>
          </a:prstGeom>
        </p:spPr>
        <p:txBody>
          <a:bodyPr lIns="91419" tIns="45709" rIns="91419" bIns="45709"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977" y="286707"/>
            <a:ext cx="6843178" cy="6145769"/>
          </a:xfrm>
          <a:prstGeom prst="rect">
            <a:avLst/>
          </a:prstGeom>
        </p:spPr>
        <p:txBody>
          <a:bodyPr lIns="91419" tIns="45709" rIns="91419" bIns="45709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3" y="1506860"/>
            <a:ext cx="4027275" cy="4925616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>
              <a:buNone/>
              <a:defRPr sz="1500"/>
            </a:lvl1pPr>
            <a:lvl2pPr marL="474237" indent="0">
              <a:buNone/>
              <a:defRPr sz="1200"/>
            </a:lvl2pPr>
            <a:lvl3pPr marL="948473" indent="0">
              <a:buNone/>
              <a:defRPr sz="1000"/>
            </a:lvl3pPr>
            <a:lvl4pPr marL="1422711" indent="0">
              <a:buNone/>
              <a:defRPr sz="900"/>
            </a:lvl4pPr>
            <a:lvl5pPr marL="1896947" indent="0">
              <a:buNone/>
              <a:defRPr sz="900"/>
            </a:lvl5pPr>
            <a:lvl6pPr marL="2371184" indent="0">
              <a:buNone/>
              <a:defRPr sz="900"/>
            </a:lvl6pPr>
            <a:lvl7pPr marL="2845420" indent="0">
              <a:buNone/>
              <a:defRPr sz="900"/>
            </a:lvl7pPr>
            <a:lvl8pPr marL="3319658" indent="0">
              <a:buNone/>
              <a:defRPr sz="900"/>
            </a:lvl8pPr>
            <a:lvl9pPr marL="379389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709-0A96-477F-988F-9D44496A271B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50074"/>
            <a:ext cx="12241213" cy="582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5040631"/>
            <a:ext cx="7344728" cy="595075"/>
          </a:xfrm>
          <a:prstGeom prst="rect">
            <a:avLst/>
          </a:prstGeom>
        </p:spPr>
        <p:txBody>
          <a:bodyPr lIns="91419" tIns="45709" rIns="91419" bIns="45709"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43414"/>
            <a:ext cx="7344728" cy="4320540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>
              <a:buNone/>
              <a:defRPr sz="3300"/>
            </a:lvl1pPr>
            <a:lvl2pPr marL="474237" indent="0">
              <a:buNone/>
              <a:defRPr sz="2900"/>
            </a:lvl2pPr>
            <a:lvl3pPr marL="948473" indent="0">
              <a:buNone/>
              <a:defRPr sz="2400"/>
            </a:lvl3pPr>
            <a:lvl4pPr marL="1422711" indent="0">
              <a:buNone/>
              <a:defRPr sz="2100"/>
            </a:lvl4pPr>
            <a:lvl5pPr marL="1896947" indent="0">
              <a:buNone/>
              <a:defRPr sz="2100"/>
            </a:lvl5pPr>
            <a:lvl6pPr marL="2371184" indent="0">
              <a:buNone/>
              <a:defRPr sz="2100"/>
            </a:lvl6pPr>
            <a:lvl7pPr marL="2845420" indent="0">
              <a:buNone/>
              <a:defRPr sz="2100"/>
            </a:lvl7pPr>
            <a:lvl8pPr marL="3319658" indent="0">
              <a:buNone/>
              <a:defRPr sz="2100"/>
            </a:lvl8pPr>
            <a:lvl9pPr marL="3793894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635706"/>
            <a:ext cx="7344728" cy="845105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>
              <a:buNone/>
              <a:defRPr sz="1500"/>
            </a:lvl1pPr>
            <a:lvl2pPr marL="474237" indent="0">
              <a:buNone/>
              <a:defRPr sz="1200"/>
            </a:lvl2pPr>
            <a:lvl3pPr marL="948473" indent="0">
              <a:buNone/>
              <a:defRPr sz="1000"/>
            </a:lvl3pPr>
            <a:lvl4pPr marL="1422711" indent="0">
              <a:buNone/>
              <a:defRPr sz="900"/>
            </a:lvl4pPr>
            <a:lvl5pPr marL="1896947" indent="0">
              <a:buNone/>
              <a:defRPr sz="900"/>
            </a:lvl5pPr>
            <a:lvl6pPr marL="2371184" indent="0">
              <a:buNone/>
              <a:defRPr sz="900"/>
            </a:lvl6pPr>
            <a:lvl7pPr marL="2845420" indent="0">
              <a:buNone/>
              <a:defRPr sz="900"/>
            </a:lvl7pPr>
            <a:lvl8pPr marL="3319658" indent="0">
              <a:buNone/>
              <a:defRPr sz="900"/>
            </a:lvl8pPr>
            <a:lvl9pPr marL="379389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686-708F-4FCA-BEB4-519646DA110E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50074"/>
            <a:ext cx="12241213" cy="582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424897"/>
            <a:ext cx="12241213" cy="529259"/>
          </a:xfrm>
          <a:prstGeom prst="rect">
            <a:avLst/>
          </a:prstGeom>
          <a:pattFill prst="narHorz">
            <a:fgClr>
              <a:schemeClr val="bg1"/>
            </a:fgClr>
            <a:bgClr>
              <a:srgbClr val="7030A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48" tIns="47425" rIns="94848" bIns="47425"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3" y="6674172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46672" y="6674172"/>
            <a:ext cx="8193849" cy="383381"/>
          </a:xfrm>
          <a:prstGeom prst="rect">
            <a:avLst/>
          </a:prstGeom>
        </p:spPr>
        <p:txBody>
          <a:bodyPr vert="horz" lIns="94848" tIns="47425" rIns="94848" bIns="47425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Московский государственный университет путей сообщения Императора Николая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674172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9D48-72CE-4ECA-A0F2-2B5D5CB96CA6}" type="slidenum">
              <a:rPr lang="ru-RU" smtClean="0"/>
              <a:pPr/>
              <a:t>‹#›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176867" y="152402"/>
            <a:ext cx="10922000" cy="806449"/>
          </a:xfrm>
          <a:prstGeom prst="homePlat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1419" tIns="45709" rIns="91419" bIns="45709"/>
          <a:lstStyle>
            <a:lvl1pPr marL="271761" indent="0" algn="l" defTabSz="94869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958851"/>
            <a:ext cx="12241213" cy="573828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rgbClr val="EFF9FF"/>
              </a:gs>
              <a:gs pos="100000">
                <a:schemeClr val="bg1"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spcCol="0"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-20965" y="2"/>
            <a:ext cx="1494167" cy="1083733"/>
          </a:xfrm>
          <a:prstGeom prst="flowChartDelay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4848" tIns="47425" rIns="94848" bIns="47425" rtlCol="0" anchor="ctr">
            <a:normAutofit/>
          </a:bodyPr>
          <a:lstStyle>
            <a:lvl1pPr marL="271761" indent="0" algn="l" defTabSz="94869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Picture 4" descr="D:\RABOTA\МИИТ\2011.09.14_Логотип МИИТ\МИИТ_логотип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340" y="719674"/>
            <a:ext cx="929806" cy="217357"/>
          </a:xfrm>
          <a:prstGeom prst="rect">
            <a:avLst/>
          </a:prstGeom>
          <a:noFill/>
        </p:spPr>
      </p:pic>
      <p:pic>
        <p:nvPicPr>
          <p:cNvPr id="14" name="Picture 2" descr="D:\АРХИВЫ\Архив МИИТ\17 Архив\17 Шаблоны\Рисунок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11806" r="26591" b="10471"/>
          <a:stretch>
            <a:fillRect/>
          </a:stretch>
        </p:blipFill>
        <p:spPr bwMode="auto">
          <a:xfrm>
            <a:off x="272460" y="2771"/>
            <a:ext cx="682747" cy="6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7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marL="1302504" indent="0" algn="l" defTabSz="948473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55678" indent="-355678" algn="l" defTabSz="948473" rtl="0" eaLnBrk="1" latinLnBrk="0" hangingPunct="1">
        <a:spcBef>
          <a:spcPct val="20000"/>
        </a:spcBef>
        <a:buFontTx/>
        <a:buBlip>
          <a:blip r:embed="rId17"/>
        </a:buBlip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770635" indent="-296398" algn="l" defTabSz="948473" rtl="0" eaLnBrk="1" latinLnBrk="0" hangingPunct="1">
        <a:spcBef>
          <a:spcPct val="20000"/>
        </a:spcBef>
        <a:buFontTx/>
        <a:buBlip>
          <a:blip r:embed="rId17"/>
        </a:buBlip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85592" indent="-237119" algn="l" defTabSz="948473" rtl="0" eaLnBrk="1" latinLnBrk="0" hangingPunct="1">
        <a:spcBef>
          <a:spcPct val="20000"/>
        </a:spcBef>
        <a:buFontTx/>
        <a:buBlip>
          <a:blip r:embed="rId17"/>
        </a:buBlip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830" indent="-237119" algn="l" defTabSz="948473" rtl="0" eaLnBrk="1" latinLnBrk="0" hangingPunct="1">
        <a:spcBef>
          <a:spcPct val="20000"/>
        </a:spcBef>
        <a:buFontTx/>
        <a:buBlip>
          <a:blip r:embed="rId17"/>
        </a:buBlip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134066" indent="-237119" algn="l" defTabSz="948473" rtl="0" eaLnBrk="1" latinLnBrk="0" hangingPunct="1">
        <a:spcBef>
          <a:spcPct val="20000"/>
        </a:spcBef>
        <a:buFontTx/>
        <a:buBlip>
          <a:blip r:embed="rId17"/>
        </a:buBlip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608302" indent="-237119" algn="l" defTabSz="94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2540" indent="-237119" algn="l" defTabSz="94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776" indent="-237119" algn="l" defTabSz="94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013" indent="-237119" algn="l" defTabSz="94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8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237" algn="l" defTabSz="948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8473" algn="l" defTabSz="948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711" algn="l" defTabSz="948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6947" algn="l" defTabSz="948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1184" algn="l" defTabSz="948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5420" algn="l" defTabSz="948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9658" algn="l" defTabSz="948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3894" algn="l" defTabSz="9484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67657"/>
            <a:ext cx="12241213" cy="3750123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algn="ctr"/>
            <a:br>
              <a:rPr lang="en-US" sz="6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 Российском </a:t>
            </a:r>
            <a:br>
              <a:rPr lang="ru-RU" sz="6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университете </a:t>
            </a:r>
            <a:br>
              <a:rPr lang="ru-RU" sz="6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транспорта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02557" y="377298"/>
            <a:ext cx="10105534" cy="384698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Московский государственный университет путей сообщения Императора Николая </a:t>
            </a:r>
            <a:r>
              <a:rPr lang="en-US" b="1" dirty="0">
                <a:solidFill>
                  <a:schemeClr val="bg1"/>
                </a:solidFill>
              </a:rPr>
              <a:t>II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36181" y="4994910"/>
            <a:ext cx="8568849" cy="184023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Ректор МГУПС (МИИТ), Президент Ассоциации высших учебных заведений транспорта, д.т.н., профессор Б.А. Лёвин</a:t>
            </a:r>
          </a:p>
        </p:txBody>
      </p:sp>
    </p:spTree>
    <p:extLst>
      <p:ext uri="{BB962C8B-B14F-4D97-AF65-F5344CB8AC3E}">
        <p14:creationId xmlns:p14="http://schemas.microsoft.com/office/powerpoint/2010/main" val="82140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Распоряжение Правительства 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717" y="1146416"/>
            <a:ext cx="11567785" cy="30112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Распоряжение Правительства Российской Федерации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от 31 декабря 2016 г. N 2928-р</a:t>
            </a:r>
            <a:endParaRPr lang="ru-RU" sz="260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612063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27202" y="6826578"/>
            <a:ext cx="9213319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Московский государственный университет путей сообщения Императора Николая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9136950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r" defTabSz="47434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34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9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03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738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172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607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041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76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979D48-72CE-4ECA-A0F2-2B5D5CB96CA6}" type="slidenum">
              <a:rPr lang="ru-RU" sz="1400"/>
              <a:pPr/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0965" y="2"/>
            <a:ext cx="1494167" cy="1083733"/>
          </a:xfrm>
          <a:prstGeom prst="flowChartDelay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4848" tIns="47425" rIns="94848" bIns="47425" rtlCol="0" anchor="ctr">
            <a:normAutofit/>
          </a:bodyPr>
          <a:lstStyle>
            <a:lvl1pPr marL="271761" indent="0" algn="l" defTabSz="94869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9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340" y="719674"/>
            <a:ext cx="929806" cy="217357"/>
          </a:xfrm>
          <a:prstGeom prst="rect">
            <a:avLst/>
          </a:prstGeom>
          <a:noFill/>
        </p:spPr>
      </p:pic>
      <p:pic>
        <p:nvPicPr>
          <p:cNvPr id="10" name="Picture 2" descr="D:\АРХИВЫ\Архив МИИТ\17 Архив\17 Шаблоны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11806" r="26591" b="10471"/>
          <a:stretch>
            <a:fillRect/>
          </a:stretch>
        </p:blipFill>
        <p:spPr bwMode="auto">
          <a:xfrm>
            <a:off x="272460" y="2771"/>
            <a:ext cx="682747" cy="6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857625" y="2171700"/>
            <a:ext cx="7900988" cy="4195763"/>
          </a:xfrm>
          <a:prstGeom prst="rect">
            <a:avLst/>
          </a:prstGeom>
        </p:spPr>
        <p:txBody>
          <a:bodyPr lIns="91419" tIns="45709" rIns="91419" bIns="45709">
            <a:normAutofit/>
          </a:bodyPr>
          <a:lstStyle/>
          <a:p>
            <a:pPr marL="0" marR="0" lvl="0" indent="0" algn="just" defTabSz="948473" rtl="0" eaLnBrk="1" fontAlgn="auto" latinLnBrk="0" hangingPunct="1">
              <a:lnSpc>
                <a:spcPts val="4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 Отнести федеральное государственное бюджетное образовательное учреждение высшего образования «Московский государственный университет путей сообщения Императора Николая II» (далее − университет), находящееся в ведении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Росжелдора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к ведению Минтранса России.</a:t>
            </a:r>
          </a:p>
        </p:txBody>
      </p:sp>
      <p:pic>
        <p:nvPicPr>
          <p:cNvPr id="1028" name="Picture 4" descr="C:\Documents and Settings\Ivan\Рабочий стол\Распоряжение Правительства РФ 2918-р_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383" y="2088015"/>
            <a:ext cx="307050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3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altLang="ru-RU" dirty="0"/>
              <a:t>Целевые задачи кадрового обеспечения </a:t>
            </a:r>
            <a:br>
              <a:rPr lang="ru-RU" altLang="ru-RU" dirty="0"/>
            </a:br>
            <a:r>
              <a:rPr lang="ru-RU" altLang="ru-RU" dirty="0"/>
              <a:t>и научного сопровождения Транспортной стратегии 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612063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27202" y="6826578"/>
            <a:ext cx="9213319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Московский государственный университет путей сообщения Императора Николая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9136950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r" defTabSz="47434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34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9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03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738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172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607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041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76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979D48-72CE-4ECA-A0F2-2B5D5CB96CA6}" type="slidenum">
              <a:rPr lang="ru-RU" sz="1400"/>
              <a:pPr/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0965" y="2"/>
            <a:ext cx="1494167" cy="1083733"/>
          </a:xfrm>
          <a:prstGeom prst="flowChartDelay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4848" tIns="47425" rIns="94848" bIns="47425" rtlCol="0" anchor="ctr">
            <a:normAutofit/>
          </a:bodyPr>
          <a:lstStyle>
            <a:lvl1pPr marL="271761" indent="0" algn="l" defTabSz="94869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340" y="719674"/>
            <a:ext cx="929806" cy="217357"/>
          </a:xfrm>
          <a:prstGeom prst="rect">
            <a:avLst/>
          </a:prstGeom>
          <a:noFill/>
        </p:spPr>
      </p:pic>
      <p:pic>
        <p:nvPicPr>
          <p:cNvPr id="11" name="Picture 2" descr="D:\АРХИВЫ\Архив МИИТ\17 Архив\17 Шаблоны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11806" r="26591" b="10471"/>
          <a:stretch>
            <a:fillRect/>
          </a:stretch>
        </p:blipFill>
        <p:spPr bwMode="auto">
          <a:xfrm>
            <a:off x="272460" y="2771"/>
            <a:ext cx="682747" cy="6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43300" y="4406874"/>
            <a:ext cx="3250022" cy="21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3293" tIns="46647" rIns="93293" bIns="46647" rtlCol="0" anchor="ctr"/>
          <a:lstStyle/>
          <a:p>
            <a:pPr algn="ctr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единой методологической основы подготовки транспортников нового поколения, обладающих новыми компетенциями как по видам транспорта, так и по обеспечению их взаимодействия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38230" y="4406874"/>
            <a:ext cx="3251595" cy="21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3293" tIns="46647" rIns="93293" bIns="46647" rtlCol="0" anchor="ctr"/>
          <a:lstStyle/>
          <a:p>
            <a:pPr algn="ctr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 технологического задела для согласованного развития нового технологического уклада на транспорте, технических средств, технологий эксплуатации, выход на создание </a:t>
            </a:r>
            <a:r>
              <a:rPr lang="ru-RU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импортонезависимых</a:t>
            </a: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4200" y="2100655"/>
            <a:ext cx="3228229" cy="151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3293" tIns="46647" rIns="93293" bIns="46647" rtlCol="0" anchor="ctr"/>
          <a:lstStyle/>
          <a:p>
            <a:pPr algn="ctr" defTabSz="1243879"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инженерные компетенции, навыки, связанные    с эксплуатацией транспортных средств, транспортной безопасностью, соблюдением требований конвенций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52907" y="2100655"/>
            <a:ext cx="3251595" cy="151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3293" tIns="46647" rIns="93293" bIns="46647" rtlCol="0" anchor="ctr"/>
          <a:lstStyle/>
          <a:p>
            <a:pPr algn="ctr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системного научного обеспечения развития транспорта в России как единой сети (видов транспорта и общеотраслевых задач)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075523"/>
            <a:ext cx="12241213" cy="340426"/>
          </a:xfrm>
          <a:prstGeom prst="rect">
            <a:avLst/>
          </a:prstGeom>
          <a:noFill/>
        </p:spPr>
        <p:txBody>
          <a:bodyPr wrap="square" lIns="93293" tIns="46647" rIns="93293" bIns="46647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 СТРАТЕГИЯ РОССЙСКОЙ ФЕДЕРАЦИИ ДО 2030 ГОДА ДИКТУЕТ: </a:t>
            </a: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64" y="1668807"/>
            <a:ext cx="1011600" cy="9734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97" y="3266080"/>
            <a:ext cx="1379261" cy="14424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28" y="3275507"/>
            <a:ext cx="1379261" cy="14424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45016" y="5067879"/>
            <a:ext cx="1442402" cy="13792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3827" y="4936629"/>
            <a:ext cx="1442402" cy="137926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374036" y="3389671"/>
            <a:ext cx="1283260" cy="525092"/>
          </a:xfrm>
          <a:prstGeom prst="rect">
            <a:avLst/>
          </a:prstGeom>
          <a:noFill/>
        </p:spPr>
        <p:txBody>
          <a:bodyPr wrap="none" lIns="93293" tIns="46647" rIns="93293" bIns="46647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Эффективные 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компетенции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49301" y="3386475"/>
            <a:ext cx="1374246" cy="525092"/>
          </a:xfrm>
          <a:prstGeom prst="rect">
            <a:avLst/>
          </a:prstGeom>
          <a:noFill/>
        </p:spPr>
        <p:txBody>
          <a:bodyPr wrap="none" lIns="93293" tIns="46647" rIns="93293" bIns="46647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Экономическая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эффективность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0999" y="4905059"/>
            <a:ext cx="4241523" cy="170490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3293" tIns="46647" rIns="93293" bIns="46647" rtlCol="0" anchor="ctr"/>
          <a:lstStyle/>
          <a:p>
            <a:pPr algn="ctr">
              <a:defRPr/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и системное кадровое и научное сопровождение государственных программ развития транспорта, ликвидация «узких мест» во взаимодействии видов транспорта, прогнозирование и управление единым транспортным комплексом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8535">
            <a:off x="3121524" y="1689489"/>
            <a:ext cx="1057910" cy="9308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0983">
            <a:off x="1366278" y="3509470"/>
            <a:ext cx="1057910" cy="9308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0983">
            <a:off x="9820848" y="3545757"/>
            <a:ext cx="1057910" cy="9308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0">
            <a:off x="5552676" y="4067494"/>
            <a:ext cx="1057910" cy="9308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Двойная стрелка влево/вправо 16"/>
          <p:cNvSpPr/>
          <p:nvPr/>
        </p:nvSpPr>
        <p:spPr>
          <a:xfrm>
            <a:off x="3578714" y="3804238"/>
            <a:ext cx="5002460" cy="861001"/>
          </a:xfrm>
          <a:prstGeom prst="left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3" tIns="46647" rIns="93293" bIns="46647" rtlCol="0" anchor="ctr"/>
          <a:lstStyle/>
          <a:p>
            <a:pPr algn="ctr"/>
            <a:r>
              <a:rPr lang="ru-RU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Долгосрочные задачи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0">
            <a:off x="5563826" y="3087779"/>
            <a:ext cx="1057910" cy="9308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Двойная стрелка влево/вправо 17"/>
          <p:cNvSpPr/>
          <p:nvPr/>
        </p:nvSpPr>
        <p:spPr>
          <a:xfrm>
            <a:off x="3565634" y="2594503"/>
            <a:ext cx="5002460" cy="870270"/>
          </a:xfrm>
          <a:prstGeom prst="left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3293" tIns="46647" rIns="93293" bIns="46647" rtlCol="0" anchor="ctr"/>
          <a:lstStyle/>
          <a:p>
            <a:pPr algn="ctr"/>
            <a:r>
              <a:rPr lang="ru-RU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Среднесрочные задачи </a:t>
            </a: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0983">
            <a:off x="5582678" y="1920156"/>
            <a:ext cx="1057910" cy="9308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921001" y="1462779"/>
            <a:ext cx="4241521" cy="757574"/>
          </a:xfrm>
          <a:prstGeom prst="roundRect">
            <a:avLst/>
          </a:prstGeom>
          <a:ln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3293" tIns="46647" rIns="93293" bIns="46647" rtlCol="0" anchor="ctr"/>
          <a:lstStyle/>
          <a:p>
            <a:pPr algn="ctr" defTabSz="1243879">
              <a:defRPr/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Возрастание роли единого транспортного комплекса, </a:t>
            </a:r>
            <a:r>
              <a:rPr lang="ru-RU" sz="14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межтранспортных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связей</a:t>
            </a:r>
          </a:p>
        </p:txBody>
      </p:sp>
    </p:spTree>
    <p:extLst>
      <p:ext uri="{BB962C8B-B14F-4D97-AF65-F5344CB8AC3E}">
        <p14:creationId xmlns:p14="http://schemas.microsoft.com/office/powerpoint/2010/main" val="22783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6"/>
          <p:cNvCxnSpPr/>
          <p:nvPr/>
        </p:nvCxnSpPr>
        <p:spPr>
          <a:xfrm rot="16200000" flipH="1">
            <a:off x="-851980" y="3991405"/>
            <a:ext cx="3024000" cy="494288"/>
          </a:xfrm>
          <a:prstGeom prst="bentConnector2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/>
          <p:nvPr/>
        </p:nvCxnSpPr>
        <p:spPr>
          <a:xfrm rot="16200000" flipH="1">
            <a:off x="300017" y="1035905"/>
            <a:ext cx="720000" cy="494288"/>
          </a:xfrm>
          <a:prstGeom prst="bentConnector2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endCxn id="13" idx="2"/>
          </p:cNvCxnSpPr>
          <p:nvPr/>
        </p:nvCxnSpPr>
        <p:spPr>
          <a:xfrm rot="16200000" flipH="1">
            <a:off x="-601936" y="2035320"/>
            <a:ext cx="2538421" cy="494288"/>
          </a:xfrm>
          <a:prstGeom prst="bentConnector2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18" y="4797680"/>
            <a:ext cx="11052000" cy="17280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ru-RU" sz="2100" dirty="0"/>
              <a:t>Общие задачи университета – стать методологическим центром развития транспортного образования, координировать мониторинг научных и кадровых потребностей, разрабатывать методологию и общеотраслевые программы исследований, осуществлять подготовку высококвалифицированных кадров в магистратуре, аспирантуре, докторантуре.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Миссия и цель развития РУТ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612063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27202" y="6826578"/>
            <a:ext cx="9213319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Московский государственный университет путей сообщения Императора Николая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9136950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r" defTabSz="47434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34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9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03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738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172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607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041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76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979D48-72CE-4ECA-A0F2-2B5D5CB96CA6}" type="slidenum">
              <a:rPr lang="ru-RU" sz="1400"/>
              <a:pPr/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0965" y="2"/>
            <a:ext cx="1494167" cy="1083733"/>
          </a:xfrm>
          <a:prstGeom prst="flowChartDelay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4848" tIns="47425" rIns="94848" bIns="47425" rtlCol="0" anchor="ctr">
            <a:normAutofit/>
          </a:bodyPr>
          <a:lstStyle>
            <a:lvl1pPr marL="271761" indent="0" algn="l" defTabSz="94869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340" y="719674"/>
            <a:ext cx="929806" cy="217357"/>
          </a:xfrm>
          <a:prstGeom prst="rect">
            <a:avLst/>
          </a:prstGeom>
          <a:noFill/>
        </p:spPr>
      </p:pic>
      <p:pic>
        <p:nvPicPr>
          <p:cNvPr id="11" name="Picture 2" descr="D:\АРХИВЫ\Архив МИИТ\17 Архив\17 Шаблоны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11806" r="26591" b="10471"/>
          <a:stretch>
            <a:fillRect/>
          </a:stretch>
        </p:blipFill>
        <p:spPr bwMode="auto">
          <a:xfrm>
            <a:off x="272460" y="2771"/>
            <a:ext cx="682747" cy="6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914418" y="1103400"/>
            <a:ext cx="11052000" cy="117024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9" tIns="45709" rIns="91419" bIns="45709">
            <a:normAutofit/>
          </a:bodyPr>
          <a:lstStyle/>
          <a:p>
            <a:pPr marL="355678" marR="0" lvl="0" indent="-355678" algn="just" defTabSz="94847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ru-RU" sz="21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Миссия университета – осуществление задач системного кадрового обеспечения и научного сопровождения реализации Транспортной стратегии Российской Федерации на период до 2030 года.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14418" y="2481926"/>
            <a:ext cx="11052000" cy="213949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9" tIns="45709" rIns="91419" bIns="45709">
            <a:noAutofit/>
          </a:bodyPr>
          <a:lstStyle/>
          <a:p>
            <a:pPr marL="355678" marR="0" lvl="0" indent="-355678" algn="just" defTabSz="94847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Стратегическая цель развития университета – </a:t>
            </a:r>
            <a:r>
              <a:rPr kumimoji="0" lang="ru-RU" sz="21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создание </a:t>
            </a:r>
            <a:r>
              <a:rPr kumimoji="0" 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общетранспортного</a:t>
            </a:r>
            <a:r>
              <a:rPr kumimoji="0" lang="ru-RU" sz="21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научно-образовательного, исследовательского, аналитического, консалтингового, проектного и методического центра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осуществляющего генерацию, системную интеграцию и трансфер знаний для транспортной отрасли, занимающего ведущие позиции в транспортной науке и образовании в России, конкурентоспособного участника международного образовательного сообщества.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950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utoShape 12"/>
          <p:cNvSpPr>
            <a:spLocks noChangeArrowheads="1"/>
          </p:cNvSpPr>
          <p:nvPr/>
        </p:nvSpPr>
        <p:spPr bwMode="auto">
          <a:xfrm>
            <a:off x="7547429" y="1987890"/>
            <a:ext cx="4441371" cy="4253254"/>
          </a:xfrm>
          <a:prstGeom prst="roundRect">
            <a:avLst>
              <a:gd name="adj" fmla="val 4690"/>
            </a:avLst>
          </a:prstGeom>
          <a:solidFill>
            <a:schemeClr val="bg1"/>
          </a:solidFill>
          <a:ln w="57150">
            <a:solidFill>
              <a:srgbClr val="4B71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" name="AutoShape 13"/>
          <p:cNvSpPr>
            <a:spLocks noChangeArrowheads="1"/>
          </p:cNvSpPr>
          <p:nvPr/>
        </p:nvSpPr>
        <p:spPr bwMode="gray">
          <a:xfrm>
            <a:off x="7794403" y="1814398"/>
            <a:ext cx="3888000" cy="324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6D8CE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" name="AutoShape 14"/>
          <p:cNvSpPr>
            <a:spLocks noChangeArrowheads="1"/>
          </p:cNvSpPr>
          <p:nvPr/>
        </p:nvSpPr>
        <p:spPr bwMode="auto">
          <a:xfrm flipH="1">
            <a:off x="11423624" y="1901144"/>
            <a:ext cx="125592" cy="173491"/>
          </a:xfrm>
          <a:prstGeom prst="octagon">
            <a:avLst>
              <a:gd name="adj" fmla="val 29287"/>
            </a:avLst>
          </a:prstGeom>
          <a:solidFill>
            <a:srgbClr val="6FC5E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" name="AutoShape 15"/>
          <p:cNvSpPr>
            <a:spLocks noChangeArrowheads="1"/>
          </p:cNvSpPr>
          <p:nvPr/>
        </p:nvSpPr>
        <p:spPr bwMode="auto">
          <a:xfrm flipH="1">
            <a:off x="7934216" y="1901144"/>
            <a:ext cx="125590" cy="173491"/>
          </a:xfrm>
          <a:prstGeom prst="octagon">
            <a:avLst>
              <a:gd name="adj" fmla="val 29287"/>
            </a:avLst>
          </a:prstGeom>
          <a:solidFill>
            <a:srgbClr val="6FC5E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" name="Text Box 22"/>
          <p:cNvSpPr txBox="1">
            <a:spLocks noChangeArrowheads="1"/>
          </p:cNvSpPr>
          <p:nvPr/>
        </p:nvSpPr>
        <p:spPr bwMode="auto">
          <a:xfrm>
            <a:off x="7526893" y="2155943"/>
            <a:ext cx="4329114" cy="4185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Решение общеотраслевых задач должно опираться на </a:t>
            </a:r>
            <a:r>
              <a:rPr lang="ru-RU" b="1" dirty="0"/>
              <a:t>реальные компетенции, на сохранение и развитие железнодорожной составляющей в деятельности Университета как базовой для его дальнейшего развития, </a:t>
            </a:r>
            <a:br>
              <a:rPr lang="ru-RU" b="1" dirty="0"/>
            </a:br>
            <a:r>
              <a:rPr lang="ru-RU" dirty="0"/>
              <a:t>при добавлении новых образовательных (за исключением эксплуатационной деятельности) и научно-исследовательских компонентов для других видов транспорта и в первую очередь для их взаимодействия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" name="Freeform 3"/>
          <p:cNvSpPr>
            <a:spLocks/>
          </p:cNvSpPr>
          <p:nvPr/>
        </p:nvSpPr>
        <p:spPr bwMode="gray">
          <a:xfrm rot="1255507">
            <a:off x="6748692" y="1146627"/>
            <a:ext cx="1289540" cy="1016001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9900">
                  <a:gamma/>
                  <a:tint val="90980"/>
                  <a:invGamma/>
                  <a:alpha val="32001"/>
                </a:srgbClr>
              </a:gs>
              <a:gs pos="100000">
                <a:srgbClr val="009900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3294747" y="1500432"/>
            <a:ext cx="4064340" cy="4174655"/>
            <a:chOff x="4252299" y="2197104"/>
            <a:chExt cx="3295471" cy="3479710"/>
          </a:xfrm>
        </p:grpSpPr>
        <p:sp>
          <p:nvSpPr>
            <p:cNvPr id="103" name="AutoShape 8"/>
            <p:cNvSpPr>
              <a:spLocks noChangeArrowheads="1"/>
            </p:cNvSpPr>
            <p:nvPr/>
          </p:nvSpPr>
          <p:spPr bwMode="auto">
            <a:xfrm>
              <a:off x="4252299" y="2364813"/>
              <a:ext cx="3295471" cy="3312001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AutoShape 9"/>
            <p:cNvSpPr>
              <a:spLocks noChangeArrowheads="1"/>
            </p:cNvSpPr>
            <p:nvPr/>
          </p:nvSpPr>
          <p:spPr bwMode="gray">
            <a:xfrm>
              <a:off x="4478356" y="2197104"/>
              <a:ext cx="2828454" cy="2700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AutoShape 10"/>
            <p:cNvSpPr>
              <a:spLocks noChangeArrowheads="1"/>
            </p:cNvSpPr>
            <p:nvPr/>
          </p:nvSpPr>
          <p:spPr bwMode="auto">
            <a:xfrm flipH="1">
              <a:off x="7057189" y="2229142"/>
              <a:ext cx="110825" cy="175419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AutoShape 11"/>
            <p:cNvSpPr>
              <a:spLocks noChangeArrowheads="1"/>
            </p:cNvSpPr>
            <p:nvPr/>
          </p:nvSpPr>
          <p:spPr bwMode="auto">
            <a:xfrm flipH="1">
              <a:off x="4734259" y="2217576"/>
              <a:ext cx="108417" cy="175419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1" name="Freeform 16"/>
          <p:cNvSpPr>
            <a:spLocks/>
          </p:cNvSpPr>
          <p:nvPr/>
        </p:nvSpPr>
        <p:spPr bwMode="gray">
          <a:xfrm>
            <a:off x="2482193" y="972013"/>
            <a:ext cx="1306036" cy="103095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C823A">
                  <a:gamma/>
                  <a:tint val="90980"/>
                  <a:invGamma/>
                  <a:alpha val="32001"/>
                </a:srgbClr>
              </a:gs>
              <a:gs pos="100000">
                <a:srgbClr val="EC823A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204" y="166567"/>
            <a:ext cx="10890583" cy="785461"/>
          </a:xfrm>
        </p:spPr>
        <p:txBody>
          <a:bodyPr anchor="ctr"/>
          <a:lstStyle/>
          <a:p>
            <a:r>
              <a:rPr lang="ru-RU" dirty="0"/>
              <a:t>Задачи развития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965" y="2"/>
            <a:ext cx="1494167" cy="1083733"/>
          </a:xfrm>
          <a:prstGeom prst="flowChartDelay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4848" tIns="47425" rIns="94848" bIns="47425" rtlCol="0" anchor="ctr">
            <a:normAutofit/>
          </a:bodyPr>
          <a:lstStyle>
            <a:lvl1pPr marL="271761" indent="0" algn="l" defTabSz="94869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340" y="719674"/>
            <a:ext cx="929806" cy="217357"/>
          </a:xfrm>
          <a:prstGeom prst="rect">
            <a:avLst/>
          </a:prstGeom>
          <a:noFill/>
        </p:spPr>
      </p:pic>
      <p:pic>
        <p:nvPicPr>
          <p:cNvPr id="8" name="Picture 2" descr="D:\АРХИВЫ\Архив МИИТ\17 Архив\17 Шаблоны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11806" r="26591" b="10471"/>
          <a:stretch>
            <a:fillRect/>
          </a:stretch>
        </p:blipFill>
        <p:spPr bwMode="auto">
          <a:xfrm>
            <a:off x="272460" y="2771"/>
            <a:ext cx="682747" cy="6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612063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27202" y="6826578"/>
            <a:ext cx="9213319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Московский государственный университет путей сообщения Императора Николая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9136950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r" defTabSz="47434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34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9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03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738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172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607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041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76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979D48-72CE-4ECA-A0F2-2B5D5CB96CA6}" type="slidenum">
              <a:rPr lang="ru-RU" sz="1400"/>
              <a:pPr/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114" name="Group 23"/>
          <p:cNvGrpSpPr>
            <a:grpSpLocks/>
          </p:cNvGrpSpPr>
          <p:nvPr/>
        </p:nvGrpSpPr>
        <p:grpSpPr bwMode="auto">
          <a:xfrm>
            <a:off x="261273" y="1202429"/>
            <a:ext cx="2787423" cy="3730058"/>
            <a:chOff x="576" y="1836"/>
            <a:chExt cx="1446" cy="1935"/>
          </a:xfrm>
        </p:grpSpPr>
        <p:sp>
          <p:nvSpPr>
            <p:cNvPr id="115" name="AutoShape 4"/>
            <p:cNvSpPr>
              <a:spLocks noChangeArrowheads="1"/>
            </p:cNvSpPr>
            <p:nvPr/>
          </p:nvSpPr>
          <p:spPr bwMode="auto">
            <a:xfrm>
              <a:off x="576" y="1942"/>
              <a:ext cx="1446" cy="1829"/>
            </a:xfrm>
            <a:prstGeom prst="roundRect">
              <a:avLst>
                <a:gd name="adj" fmla="val 4690"/>
              </a:avLst>
            </a:prstGeom>
            <a:solidFill>
              <a:schemeClr val="bg1"/>
            </a:solidFill>
            <a:ln w="57150">
              <a:solidFill>
                <a:srgbClr val="EC823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AutoShape 5"/>
            <p:cNvSpPr>
              <a:spLocks noChangeArrowheads="1"/>
            </p:cNvSpPr>
            <p:nvPr/>
          </p:nvSpPr>
          <p:spPr bwMode="gray">
            <a:xfrm>
              <a:off x="712" y="1852"/>
              <a:ext cx="1174" cy="16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6600">
                    <a:gamma/>
                    <a:tint val="57647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AutoShape 6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AutoShape 7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17"/>
            <p:cNvSpPr txBox="1">
              <a:spLocks noChangeArrowheads="1"/>
            </p:cNvSpPr>
            <p:nvPr/>
          </p:nvSpPr>
          <p:spPr bwMode="gray">
            <a:xfrm>
              <a:off x="882" y="1836"/>
              <a:ext cx="96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0" name="Text Box 20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15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 dirty="0"/>
                <a:t>РУТ</a:t>
              </a:r>
              <a:r>
                <a:rPr lang="ru-RU" sz="2400" dirty="0"/>
                <a:t>  должен продолжить начатую трансформацию в направлении решения общеотраслевых задач</a:t>
              </a:r>
            </a:p>
          </p:txBody>
        </p:sp>
      </p:grpSp>
      <p:sp>
        <p:nvSpPr>
          <p:cNvPr id="121" name="Text Box 21"/>
          <p:cNvSpPr txBox="1">
            <a:spLocks noChangeArrowheads="1"/>
          </p:cNvSpPr>
          <p:nvPr/>
        </p:nvSpPr>
        <p:spPr bwMode="auto">
          <a:xfrm>
            <a:off x="3454405" y="1901377"/>
            <a:ext cx="3733800" cy="360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 отсутствии законодательного регулирования статуса отраслевых вузов для сохранения конкурентоспособности транспортного образования вузу </a:t>
            </a:r>
            <a:r>
              <a:rPr lang="ru-RU" b="1" dirty="0"/>
              <a:t>необходимо достижение целевого состояния, полностью отвечающего всем признакам ведущего вуза (технический, исследовательский, академический многопрофильный) </a:t>
            </a:r>
          </a:p>
        </p:txBody>
      </p:sp>
    </p:spTree>
    <p:extLst>
      <p:ext uri="{BB962C8B-B14F-4D97-AF65-F5344CB8AC3E}">
        <p14:creationId xmlns:p14="http://schemas.microsoft.com/office/powerpoint/2010/main" val="22783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204" y="166567"/>
            <a:ext cx="10890583" cy="785461"/>
          </a:xfrm>
        </p:spPr>
        <p:txBody>
          <a:bodyPr anchor="ctr"/>
          <a:lstStyle/>
          <a:p>
            <a:r>
              <a:rPr lang="ru-RU" dirty="0"/>
              <a:t>Российский университет транспорта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965" y="2"/>
            <a:ext cx="1494167" cy="1083733"/>
          </a:xfrm>
          <a:prstGeom prst="flowChartDelay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4848" tIns="47425" rIns="94848" bIns="47425" rtlCol="0" anchor="ctr">
            <a:normAutofit/>
          </a:bodyPr>
          <a:lstStyle>
            <a:lvl1pPr marL="271761" indent="0" algn="l" defTabSz="94869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340" y="719674"/>
            <a:ext cx="929806" cy="217357"/>
          </a:xfrm>
          <a:prstGeom prst="rect">
            <a:avLst/>
          </a:prstGeom>
          <a:noFill/>
        </p:spPr>
      </p:pic>
      <p:pic>
        <p:nvPicPr>
          <p:cNvPr id="8" name="Picture 2" descr="D:\АРХИВЫ\Архив МИИТ\17 Архив\17 Шаблоны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11806" r="26591" b="10471"/>
          <a:stretch>
            <a:fillRect/>
          </a:stretch>
        </p:blipFill>
        <p:spPr bwMode="auto">
          <a:xfrm>
            <a:off x="272460" y="2771"/>
            <a:ext cx="682747" cy="6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612063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27202" y="6826578"/>
            <a:ext cx="9213319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Московский государственный университет путей сообщения Императора Николая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9136950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r" defTabSz="47434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34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9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03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738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172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607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041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76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979D48-72CE-4ECA-A0F2-2B5D5CB96CA6}" type="slidenum">
              <a:rPr lang="ru-RU" sz="1400"/>
              <a:pPr/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292936" y="2100696"/>
            <a:ext cx="3037068" cy="1003482"/>
          </a:xfrm>
          <a:prstGeom prst="roundRect">
            <a:avLst>
              <a:gd name="adj" fmla="val 109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007E"/>
                </a:solidFill>
                <a:cs typeface="Arial" charset="0"/>
              </a:rPr>
              <a:t>Российская академия </a:t>
            </a:r>
            <a:br>
              <a:rPr lang="ru-RU" sz="1800" b="1" dirty="0">
                <a:solidFill>
                  <a:srgbClr val="00007E"/>
                </a:solidFill>
                <a:cs typeface="Arial" charset="0"/>
              </a:rPr>
            </a:br>
            <a:r>
              <a:rPr lang="ru-RU" sz="1800" b="1" dirty="0">
                <a:solidFill>
                  <a:srgbClr val="00007E"/>
                </a:solidFill>
                <a:cs typeface="Arial" charset="0"/>
              </a:rPr>
              <a:t>наук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277026" y="3205965"/>
            <a:ext cx="2749828" cy="8773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007E"/>
                </a:solidFill>
                <a:cs typeface="Arial" charset="0"/>
              </a:rPr>
              <a:t>Ассоциация вузов</a:t>
            </a:r>
            <a:endParaRPr lang="ru-RU" sz="1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952055" y="1392254"/>
            <a:ext cx="3187782" cy="8773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2080"/>
              </a:lnSpc>
              <a:defRPr/>
            </a:pPr>
            <a:r>
              <a:rPr lang="ru-RU" sz="1800" b="1" dirty="0">
                <a:solidFill>
                  <a:srgbClr val="002060"/>
                </a:solidFill>
                <a:cs typeface="Arial" pitchFamily="34" charset="0"/>
              </a:rPr>
              <a:t>Вузы видов транспорта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992799" y="1111349"/>
            <a:ext cx="3787353" cy="8773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Вузы  российские и зарубежные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7633343" y="2390380"/>
            <a:ext cx="2933682" cy="8773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Отраслевые НИИ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248229" y="4190571"/>
            <a:ext cx="3009454" cy="126281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2000"/>
              </a:lnSpc>
              <a:defRPr/>
            </a:pPr>
            <a:r>
              <a:rPr lang="ru-RU" sz="1800" b="1" dirty="0">
                <a:solidFill>
                  <a:srgbClr val="00007E"/>
                </a:solidFill>
                <a:latin typeface="Calibri" pitchFamily="34" charset="0"/>
              </a:rPr>
              <a:t>Российские и зарубежные </a:t>
            </a:r>
            <a:br>
              <a:rPr lang="ru-RU" sz="1800" b="1" dirty="0">
                <a:solidFill>
                  <a:srgbClr val="00007E"/>
                </a:solidFill>
                <a:latin typeface="Calibri" pitchFamily="34" charset="0"/>
              </a:rPr>
            </a:br>
            <a:r>
              <a:rPr lang="ru-RU" sz="1800" b="1" dirty="0">
                <a:solidFill>
                  <a:srgbClr val="00007E"/>
                </a:solidFill>
                <a:latin typeface="Calibri" pitchFamily="34" charset="0"/>
              </a:rPr>
              <a:t>научные организации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7608196" y="4386630"/>
            <a:ext cx="3493447" cy="111159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846"/>
              </a:lnSpc>
              <a:defRPr/>
            </a:pPr>
            <a:r>
              <a:rPr lang="ru-RU" sz="1800" b="1" dirty="0">
                <a:solidFill>
                  <a:srgbClr val="002060"/>
                </a:solidFill>
                <a:cs typeface="Arial" charset="0"/>
              </a:rPr>
              <a:t>Корпоративные образовательные</a:t>
            </a:r>
          </a:p>
          <a:p>
            <a:pPr algn="ctr">
              <a:lnSpc>
                <a:spcPts val="1846"/>
              </a:lnSpc>
              <a:defRPr/>
            </a:pPr>
            <a:r>
              <a:rPr lang="ru-RU" sz="1800" b="1" dirty="0">
                <a:solidFill>
                  <a:srgbClr val="002060"/>
                </a:solidFill>
                <a:cs typeface="Arial" charset="0"/>
              </a:rPr>
              <a:t> подразделения </a:t>
            </a:r>
          </a:p>
          <a:p>
            <a:pPr algn="ctr">
              <a:lnSpc>
                <a:spcPts val="1846"/>
              </a:lnSpc>
              <a:defRPr/>
            </a:pPr>
            <a:r>
              <a:rPr lang="ru-RU" sz="1800" b="1" dirty="0">
                <a:solidFill>
                  <a:srgbClr val="002060"/>
                </a:solidFill>
                <a:cs typeface="Arial" charset="0"/>
              </a:rPr>
              <a:t>транспортных компаний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7633343" y="3388505"/>
            <a:ext cx="2945978" cy="8773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Корпоративные НИИ 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транспортных компаний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1190170" y="5570002"/>
            <a:ext cx="5257995" cy="107754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2000"/>
              </a:lnSpc>
            </a:pPr>
            <a:r>
              <a:rPr lang="ru-RU" sz="1800" b="1" dirty="0">
                <a:solidFill>
                  <a:srgbClr val="002060"/>
                </a:solidFill>
                <a:cs typeface="Arial" charset="0"/>
              </a:rPr>
              <a:t>Международные транспортные организации, </a:t>
            </a:r>
            <a:br>
              <a:rPr lang="ru-RU" sz="1800" b="1" dirty="0">
                <a:solidFill>
                  <a:srgbClr val="002060"/>
                </a:solidFill>
                <a:cs typeface="Arial" charset="0"/>
              </a:rPr>
            </a:br>
            <a:r>
              <a:rPr lang="ru-RU" sz="1800" b="1" dirty="0">
                <a:solidFill>
                  <a:srgbClr val="002060"/>
                </a:solidFill>
                <a:cs typeface="Arial" charset="0"/>
              </a:rPr>
              <a:t>профильные структуры </a:t>
            </a:r>
            <a:br>
              <a:rPr lang="ru-RU" sz="1800" b="1" dirty="0">
                <a:solidFill>
                  <a:srgbClr val="002060"/>
                </a:solidFill>
                <a:cs typeface="Arial" charset="0"/>
              </a:rPr>
            </a:br>
            <a:r>
              <a:rPr lang="ru-RU" sz="1800" b="1" dirty="0">
                <a:solidFill>
                  <a:srgbClr val="002060"/>
                </a:solidFill>
                <a:cs typeface="Arial" charset="0"/>
              </a:rPr>
              <a:t>межгосударственных объединений</a:t>
            </a:r>
            <a:endParaRPr lang="ru-RU" sz="1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6528208" y="5570002"/>
            <a:ext cx="3983486" cy="107754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cs typeface="Arial" charset="0"/>
              </a:rPr>
              <a:t>Логистические организации, </a:t>
            </a:r>
            <a:br>
              <a:rPr lang="ru-RU" sz="1800" b="1" dirty="0">
                <a:solidFill>
                  <a:srgbClr val="002060"/>
                </a:solidFill>
                <a:cs typeface="Arial" charset="0"/>
              </a:rPr>
            </a:br>
            <a:r>
              <a:rPr lang="ru-RU" sz="1800" b="1" dirty="0">
                <a:solidFill>
                  <a:srgbClr val="002060"/>
                </a:solidFill>
                <a:cs typeface="Arial" charset="0"/>
              </a:rPr>
              <a:t>грузовладельцы</a:t>
            </a:r>
            <a:endParaRPr lang="ru-RU" sz="18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4" name="Picture 3" descr="C:\Documents and Settings\Иван\Рабочий стол\140480188148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5825" y="2554862"/>
            <a:ext cx="2445723" cy="2456615"/>
          </a:xfrm>
          <a:prstGeom prst="rect">
            <a:avLst/>
          </a:prstGeom>
          <a:noFill/>
        </p:spPr>
      </p:pic>
      <p:sp>
        <p:nvSpPr>
          <p:cNvPr id="35" name="Овал 34"/>
          <p:cNvSpPr/>
          <p:nvPr/>
        </p:nvSpPr>
        <p:spPr bwMode="auto">
          <a:xfrm>
            <a:off x="4572764" y="2418185"/>
            <a:ext cx="2439801" cy="2456615"/>
          </a:xfrm>
          <a:prstGeom prst="ellipse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8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Российский </a:t>
            </a:r>
            <a:b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университет транспорта</a:t>
            </a:r>
          </a:p>
        </p:txBody>
      </p:sp>
      <p:pic>
        <p:nvPicPr>
          <p:cNvPr id="38" name="Рисунок 5" descr="LOGO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6612" y="2804123"/>
            <a:ext cx="1974339" cy="10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Двойная стрелка влево/вправо 39"/>
          <p:cNvSpPr/>
          <p:nvPr/>
        </p:nvSpPr>
        <p:spPr>
          <a:xfrm>
            <a:off x="3802745" y="3497943"/>
            <a:ext cx="986971" cy="42091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лево/вправо 43"/>
          <p:cNvSpPr/>
          <p:nvPr/>
        </p:nvSpPr>
        <p:spPr>
          <a:xfrm rot="19869338">
            <a:off x="4064001" y="4470400"/>
            <a:ext cx="986971" cy="42091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ойная стрелка влево/вправо 44"/>
          <p:cNvSpPr/>
          <p:nvPr/>
        </p:nvSpPr>
        <p:spPr>
          <a:xfrm rot="17390349">
            <a:off x="4753429" y="5072744"/>
            <a:ext cx="986971" cy="42091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лево/вправо 45"/>
          <p:cNvSpPr/>
          <p:nvPr/>
        </p:nvSpPr>
        <p:spPr>
          <a:xfrm rot="3468442">
            <a:off x="6183086" y="4934857"/>
            <a:ext cx="986971" cy="42091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войная стрелка влево/вправо 46"/>
          <p:cNvSpPr/>
          <p:nvPr/>
        </p:nvSpPr>
        <p:spPr>
          <a:xfrm rot="4634662">
            <a:off x="5087257" y="2126344"/>
            <a:ext cx="986971" cy="42091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войная стрелка влево/вправо 47"/>
          <p:cNvSpPr/>
          <p:nvPr/>
        </p:nvSpPr>
        <p:spPr>
          <a:xfrm rot="1949146">
            <a:off x="6647544" y="4267202"/>
            <a:ext cx="986971" cy="42091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войная стрелка влево/вправо 48"/>
          <p:cNvSpPr/>
          <p:nvPr/>
        </p:nvSpPr>
        <p:spPr>
          <a:xfrm rot="1855578">
            <a:off x="4085773" y="2590802"/>
            <a:ext cx="986971" cy="42091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войная стрелка влево/вправо 49"/>
          <p:cNvSpPr/>
          <p:nvPr/>
        </p:nvSpPr>
        <p:spPr>
          <a:xfrm rot="20199961">
            <a:off x="6778171" y="2888346"/>
            <a:ext cx="986971" cy="42091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лево/вправо 50"/>
          <p:cNvSpPr/>
          <p:nvPr/>
        </p:nvSpPr>
        <p:spPr>
          <a:xfrm>
            <a:off x="6858000" y="3592286"/>
            <a:ext cx="986971" cy="42091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лево/вправо 51"/>
          <p:cNvSpPr/>
          <p:nvPr/>
        </p:nvSpPr>
        <p:spPr>
          <a:xfrm rot="18566499">
            <a:off x="6357256" y="2351315"/>
            <a:ext cx="986971" cy="420914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1779161" y="4760622"/>
            <a:ext cx="10058557" cy="80734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9" tIns="45709" rIns="91419" bIns="45709">
            <a:normAutofit/>
          </a:bodyPr>
          <a:lstStyle/>
          <a:p>
            <a:pPr marL="355678" lvl="0" indent="-355678" algn="just" defTabSz="948473">
              <a:spcBef>
                <a:spcPts val="400"/>
              </a:spcBef>
              <a:buBlip>
                <a:blip r:embed="rId2"/>
              </a:buBlip>
              <a:defRPr/>
            </a:pPr>
            <a:r>
              <a:rPr lang="ru-RU" sz="1800" dirty="0"/>
              <a:t>Ускорить создание в отрасли центров оценки квалификаций для того, чтобы объективно сравнивать готовность к практической работе выпускников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160453" y="5603892"/>
            <a:ext cx="9720000" cy="101906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9" tIns="45709" rIns="91419" bIns="45709">
            <a:noAutofit/>
          </a:bodyPr>
          <a:lstStyle/>
          <a:p>
            <a:pPr marL="355678" lvl="0" indent="-355678" algn="just" defTabSz="948473">
              <a:spcBef>
                <a:spcPts val="400"/>
              </a:spcBef>
              <a:buBlip>
                <a:blip r:embed="rId2"/>
              </a:buBlip>
            </a:pPr>
            <a:r>
              <a:rPr lang="ru-RU" sz="1800" dirty="0"/>
              <a:t>Создать с участием отраслевых работодателей систему мониторинга кадровых потребностей, позволяющую оперативно актуализировать требования к воспроизводству человеческих ресурсов для транспорта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506" y="2340351"/>
            <a:ext cx="10413504" cy="80229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ru-RU" sz="1800" dirty="0">
                <a:latin typeface="+mn-lt"/>
              </a:rPr>
              <a:t>Предусматривать в бюджетах программ развития транспорта и его инфраструктуры средства на финансирование отраслевой системы кадрового обеспечения и научного сопровождения проектов</a:t>
            </a:r>
            <a:endParaRPr lang="ru-RU" sz="1800" dirty="0">
              <a:latin typeface="+mn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16010" y="1088886"/>
            <a:ext cx="10800000" cy="122307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9" tIns="45709" rIns="91419" bIns="45709">
            <a:noAutofit/>
          </a:bodyPr>
          <a:lstStyle/>
          <a:p>
            <a:pPr marL="355678" indent="-355678" algn="just" defTabSz="948473">
              <a:spcBef>
                <a:spcPts val="400"/>
              </a:spcBef>
              <a:buBlip>
                <a:blip r:embed="rId2"/>
              </a:buBlip>
              <a:defRPr/>
            </a:pPr>
            <a:r>
              <a:rPr lang="ru-RU" sz="1800" dirty="0"/>
              <a:t>Как основу для внедрения новых образовательных программ, в первую очередь,  </a:t>
            </a:r>
            <a:r>
              <a:rPr lang="ru-RU" sz="1800" dirty="0" err="1"/>
              <a:t>высоковостребованного</a:t>
            </a:r>
            <a:r>
              <a:rPr lang="ru-RU" sz="1800" dirty="0"/>
              <a:t> отраслевыми работодателями специалитета, необходимо актуализировать план и ускорить под руководством Минтранса разработку профессиональных стандартов с привлечением к этой деятельности ассоциаций работодателей.</a:t>
            </a:r>
          </a:p>
          <a:p>
            <a:pPr marL="355678" marR="0" lvl="0" indent="-355678" algn="just" defTabSz="94847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22" name="Shape 21"/>
          <p:cNvCxnSpPr/>
          <p:nvPr/>
        </p:nvCxnSpPr>
        <p:spPr>
          <a:xfrm rot="16200000" flipH="1">
            <a:off x="-304604" y="2869584"/>
            <a:ext cx="2583530" cy="1584000"/>
          </a:xfrm>
          <a:prstGeom prst="bentConnector2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/>
          <p:nvPr/>
        </p:nvCxnSpPr>
        <p:spPr>
          <a:xfrm rot="16200000" flipH="1">
            <a:off x="-470972" y="988563"/>
            <a:ext cx="2583530" cy="1224000"/>
          </a:xfrm>
          <a:prstGeom prst="bentConnector2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/>
          <p:nvPr/>
        </p:nvCxnSpPr>
        <p:spPr>
          <a:xfrm rot="16200000" flipH="1">
            <a:off x="267162" y="1199385"/>
            <a:ext cx="720000" cy="864000"/>
          </a:xfrm>
          <a:prstGeom prst="bentConnector2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/>
          <p:nvPr/>
        </p:nvCxnSpPr>
        <p:spPr>
          <a:xfrm rot="16200000" flipH="1">
            <a:off x="-1424838" y="2585426"/>
            <a:ext cx="5148000" cy="1908000"/>
          </a:xfrm>
          <a:prstGeom prst="bentConnector2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Предложения продвижения отраслевой образовательной системы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612063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27202" y="6826578"/>
            <a:ext cx="9213319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Московский государственный университет путей сообщения Императора Николая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9136950" y="6826578"/>
            <a:ext cx="2856283" cy="383381"/>
          </a:xfrm>
          <a:prstGeom prst="rect">
            <a:avLst/>
          </a:prstGeom>
        </p:spPr>
        <p:txBody>
          <a:bodyPr vert="horz" lIns="94848" tIns="47425" rIns="94848" bIns="47425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r" defTabSz="47434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34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9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03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738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172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607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0415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760" algn="l" defTabSz="47434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979D48-72CE-4ECA-A0F2-2B5D5CB96CA6}" type="slidenum">
              <a:rPr lang="ru-RU" sz="1400"/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0965" y="2"/>
            <a:ext cx="1494167" cy="1083733"/>
          </a:xfrm>
          <a:prstGeom prst="flowChartDelay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304800" dist="152400" dir="2460000" sx="99000" sy="9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4848" tIns="47425" rIns="94848" bIns="47425" rtlCol="0" anchor="ctr">
            <a:normAutofit/>
          </a:bodyPr>
          <a:lstStyle>
            <a:lvl1pPr marL="271761" indent="0" algn="l" defTabSz="94869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340" y="719674"/>
            <a:ext cx="929806" cy="217357"/>
          </a:xfrm>
          <a:prstGeom prst="rect">
            <a:avLst/>
          </a:prstGeom>
          <a:noFill/>
        </p:spPr>
      </p:pic>
      <p:pic>
        <p:nvPicPr>
          <p:cNvPr id="11" name="Picture 2" descr="D:\АРХИВЫ\Архив МИИТ\17 Архив\17 Шаблоны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11806" r="26591" b="10471"/>
          <a:stretch>
            <a:fillRect/>
          </a:stretch>
        </p:blipFill>
        <p:spPr bwMode="auto">
          <a:xfrm>
            <a:off x="272460" y="2771"/>
            <a:ext cx="682747" cy="6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73202" y="3229471"/>
            <a:ext cx="10413504" cy="149522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9" tIns="45709" rIns="91419" bIns="45709">
            <a:noAutofit/>
          </a:bodyPr>
          <a:lstStyle>
            <a:lvl1pPr marL="355678" indent="-355678" algn="just" defTabSz="94847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200" kern="120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70635" indent="-296398" algn="just" defTabSz="94847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200" kern="120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85592" indent="-237119" algn="l" defTabSz="94847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59830" indent="-237119" algn="l" defTabSz="94847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34066" indent="-237119" algn="l" defTabSz="948473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08302" indent="-237119" algn="l" defTabSz="9484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82540" indent="-237119" algn="l" defTabSz="9484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6776" indent="-237119" algn="l" defTabSz="9484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31013" indent="-237119" algn="l" defTabSz="9484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ru-RU" sz="1800" dirty="0">
                <a:latin typeface="+mn-lt"/>
              </a:rPr>
              <a:t>Создать механизмы средне- и долгосрочного финансирования отраслевых программ научных исследований и инновационного внедрения, отраслевых технологических интеграторов и научно-образовательных центров на базе отраслевых вузов, позволяющих интегрировать науку и образование, привлекать лучших преподавателей и ученых вне зависимости от краткосрочных конкурсных заказов на НИР </a:t>
            </a:r>
            <a:endParaRPr lang="ru-RU" sz="1800" dirty="0">
              <a:latin typeface="+mn-lt"/>
            </a:endParaRPr>
          </a:p>
        </p:txBody>
      </p:sp>
      <p:cxnSp>
        <p:nvCxnSpPr>
          <p:cNvPr id="21" name="Shape 21"/>
          <p:cNvCxnSpPr>
            <a:cxnSpLocks/>
          </p:cNvCxnSpPr>
          <p:nvPr/>
        </p:nvCxnSpPr>
        <p:spPr>
          <a:xfrm rot="16200000" flipH="1">
            <a:off x="-317327" y="2010452"/>
            <a:ext cx="2583530" cy="1584000"/>
          </a:xfrm>
          <a:prstGeom prst="bentConnector2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2301</TotalTime>
  <Words>616</Words>
  <Application>Microsoft Office PowerPoint</Application>
  <PresentationFormat>Произвольный</PresentationFormat>
  <Paragraphs>68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Candara</vt:lpstr>
      <vt:lpstr>1_Тема Office</vt:lpstr>
      <vt:lpstr> О Российском  университете  транспорта</vt:lpstr>
      <vt:lpstr>Распоряжение Правительства Российской Федерации</vt:lpstr>
      <vt:lpstr>Целевые задачи кадрового обеспечения  и научного сопровождения Транспортной стратегии </vt:lpstr>
      <vt:lpstr>Миссия и цель развития РУТ</vt:lpstr>
      <vt:lpstr>Задачи развития</vt:lpstr>
      <vt:lpstr>Российский университет транспорта</vt:lpstr>
      <vt:lpstr>Предложения продвижения отраслевой образовательной системы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ezar</dc:creator>
  <cp:lastModifiedBy>ezar</cp:lastModifiedBy>
  <cp:revision>213</cp:revision>
  <dcterms:created xsi:type="dcterms:W3CDTF">2016-06-15T08:12:54Z</dcterms:created>
  <dcterms:modified xsi:type="dcterms:W3CDTF">2017-04-03T04:48:32Z</dcterms:modified>
</cp:coreProperties>
</file>